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ppt/tags/tag23.xml" ContentType="application/vnd.openxmlformats-officedocument.presentationml.tags+xml"/>
  <Override PartName="/ppt/notesSlides/notesSlide23.xml" ContentType="application/vnd.openxmlformats-officedocument.presentationml.notesSlide+xml"/>
  <Override PartName="/ppt/tags/tag24.xml" ContentType="application/vnd.openxmlformats-officedocument.presentationml.tags+xml"/>
  <Override PartName="/ppt/notesSlides/notesSlide24.xml" ContentType="application/vnd.openxmlformats-officedocument.presentationml.notesSlide+xml"/>
  <Override PartName="/ppt/tags/tag25.xml" ContentType="application/vnd.openxmlformats-officedocument.presentationml.tags+xml"/>
  <Override PartName="/ppt/notesSlides/notesSlide25.xml" ContentType="application/vnd.openxmlformats-officedocument.presentationml.notesSlide+xml"/>
  <Override PartName="/ppt/tags/tag26.xml" ContentType="application/vnd.openxmlformats-officedocument.presentationml.tags+xml"/>
  <Override PartName="/ppt/notesSlides/notesSlide26.xml" ContentType="application/vnd.openxmlformats-officedocument.presentationml.notesSlide+xml"/>
  <Override PartName="/ppt/tags/tag27.xml" ContentType="application/vnd.openxmlformats-officedocument.presentationml.tags+xml"/>
  <Override PartName="/ppt/notesSlides/notesSlide27.xml" ContentType="application/vnd.openxmlformats-officedocument.presentationml.notesSlide+xml"/>
  <Override PartName="/ppt/tags/tag28.xml" ContentType="application/vnd.openxmlformats-officedocument.presentationml.tags+xml"/>
  <Override PartName="/ppt/notesSlides/notesSlide28.xml" ContentType="application/vnd.openxmlformats-officedocument.presentationml.notesSlide+xml"/>
  <Override PartName="/ppt/tags/tag29.xml" ContentType="application/vnd.openxmlformats-officedocument.presentationml.tags+xml"/>
  <Override PartName="/ppt/notesSlides/notesSlide29.xml" ContentType="application/vnd.openxmlformats-officedocument.presentationml.notesSlide+xml"/>
  <Override PartName="/ppt/tags/tag30.xml" ContentType="application/vnd.openxmlformats-officedocument.presentationml.tags+xml"/>
  <Override PartName="/ppt/notesSlides/notesSlide30.xml" ContentType="application/vnd.openxmlformats-officedocument.presentationml.notesSlide+xml"/>
  <Override PartName="/ppt/tags/tag31.xml" ContentType="application/vnd.openxmlformats-officedocument.presentationml.tags+xml"/>
  <Override PartName="/ppt/notesSlides/notesSlide31.xml" ContentType="application/vnd.openxmlformats-officedocument.presentationml.notesSlide+xml"/>
  <Override PartName="/ppt/tags/tag32.xml" ContentType="application/vnd.openxmlformats-officedocument.presentationml.tags+xml"/>
  <Override PartName="/ppt/notesSlides/notesSlide32.xml" ContentType="application/vnd.openxmlformats-officedocument.presentationml.notesSlide+xml"/>
  <Override PartName="/ppt/tags/tag33.xml" ContentType="application/vnd.openxmlformats-officedocument.presentationml.tags+xml"/>
  <Override PartName="/ppt/notesSlides/notesSlide33.xml" ContentType="application/vnd.openxmlformats-officedocument.presentationml.notesSlide+xml"/>
  <Override PartName="/ppt/tags/tag34.xml" ContentType="application/vnd.openxmlformats-officedocument.presentationml.tags+xml"/>
  <Override PartName="/ppt/notesSlides/notesSlide34.xml" ContentType="application/vnd.openxmlformats-officedocument.presentationml.notesSlide+xml"/>
  <Override PartName="/ppt/tags/tag35.xml" ContentType="application/vnd.openxmlformats-officedocument.presentationml.tags+xml"/>
  <Override PartName="/ppt/notesSlides/notesSlide35.xml" ContentType="application/vnd.openxmlformats-officedocument.presentationml.notesSlide+xml"/>
  <Override PartName="/ppt/tags/tag36.xml" ContentType="application/vnd.openxmlformats-officedocument.presentationml.tags+xml"/>
  <Override PartName="/ppt/notesSlides/notesSlide36.xml" ContentType="application/vnd.openxmlformats-officedocument.presentationml.notesSlide+xml"/>
  <Override PartName="/ppt/tags/tag37.xml" ContentType="application/vnd.openxmlformats-officedocument.presentationml.tags+xml"/>
  <Override PartName="/ppt/notesSlides/notesSlide37.xml" ContentType="application/vnd.openxmlformats-officedocument.presentationml.notesSlide+xml"/>
  <Override PartName="/ppt/tags/tag38.xml" ContentType="application/vnd.openxmlformats-officedocument.presentationml.tags+xml"/>
  <Override PartName="/ppt/notesSlides/notesSlide38.xml" ContentType="application/vnd.openxmlformats-officedocument.presentationml.notesSlide+xml"/>
  <Override PartName="/ppt/tags/tag39.xml" ContentType="application/vnd.openxmlformats-officedocument.presentationml.tags+xml"/>
  <Override PartName="/ppt/notesSlides/notesSlide39.xml" ContentType="application/vnd.openxmlformats-officedocument.presentationml.notesSlide+xml"/>
  <Override PartName="/ppt/tags/tag40.xml" ContentType="application/vnd.openxmlformats-officedocument.presentationml.tags+xml"/>
  <Override PartName="/ppt/notesSlides/notesSlide40.xml" ContentType="application/vnd.openxmlformats-officedocument.presentationml.notesSlide+xml"/>
  <Override PartName="/ppt/tags/tag41.xml" ContentType="application/vnd.openxmlformats-officedocument.presentationml.tags+xml"/>
  <Override PartName="/ppt/notesSlides/notesSlide41.xml" ContentType="application/vnd.openxmlformats-officedocument.presentationml.notesSlide+xml"/>
  <Override PartName="/ppt/tags/tag42.xml" ContentType="application/vnd.openxmlformats-officedocument.presentationml.tags+xml"/>
  <Override PartName="/ppt/notesSlides/notesSlide42.xml" ContentType="application/vnd.openxmlformats-officedocument.presentationml.notesSlide+xml"/>
  <Override PartName="/ppt/tags/tag43.xml" ContentType="application/vnd.openxmlformats-officedocument.presentationml.tags+xml"/>
  <Override PartName="/ppt/notesSlides/notesSlide43.xml" ContentType="application/vnd.openxmlformats-officedocument.presentationml.notesSlide+xml"/>
  <Override PartName="/ppt/tags/tag44.xml" ContentType="application/vnd.openxmlformats-officedocument.presentationml.tags+xml"/>
  <Override PartName="/ppt/notesSlides/notesSlide44.xml" ContentType="application/vnd.openxmlformats-officedocument.presentationml.notesSlide+xml"/>
  <Override PartName="/ppt/tags/tag45.xml" ContentType="application/vnd.openxmlformats-officedocument.presentationml.tags+xml"/>
  <Override PartName="/ppt/notesSlides/notesSlide45.xml" ContentType="application/vnd.openxmlformats-officedocument.presentationml.notesSlide+xml"/>
  <Override PartName="/ppt/tags/tag46.xml" ContentType="application/vnd.openxmlformats-officedocument.presentationml.tags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8"/>
  </p:notesMasterIdLst>
  <p:sldIdLst>
    <p:sldId id="401" r:id="rId2"/>
    <p:sldId id="428" r:id="rId3"/>
    <p:sldId id="439" r:id="rId4"/>
    <p:sldId id="464" r:id="rId5"/>
    <p:sldId id="465" r:id="rId6"/>
    <p:sldId id="466" r:id="rId7"/>
    <p:sldId id="467" r:id="rId8"/>
    <p:sldId id="468" r:id="rId9"/>
    <p:sldId id="469" r:id="rId10"/>
    <p:sldId id="470" r:id="rId11"/>
    <p:sldId id="472" r:id="rId12"/>
    <p:sldId id="473" r:id="rId13"/>
    <p:sldId id="474" r:id="rId14"/>
    <p:sldId id="475" r:id="rId15"/>
    <p:sldId id="476" r:id="rId16"/>
    <p:sldId id="477" r:id="rId17"/>
    <p:sldId id="478" r:id="rId18"/>
    <p:sldId id="479" r:id="rId19"/>
    <p:sldId id="480" r:id="rId20"/>
    <p:sldId id="481" r:id="rId21"/>
    <p:sldId id="482" r:id="rId22"/>
    <p:sldId id="483" r:id="rId23"/>
    <p:sldId id="484" r:id="rId24"/>
    <p:sldId id="485" r:id="rId25"/>
    <p:sldId id="486" r:id="rId26"/>
    <p:sldId id="494" r:id="rId27"/>
    <p:sldId id="490" r:id="rId28"/>
    <p:sldId id="493" r:id="rId29"/>
    <p:sldId id="491" r:id="rId30"/>
    <p:sldId id="441" r:id="rId31"/>
    <p:sldId id="444" r:id="rId32"/>
    <p:sldId id="487" r:id="rId33"/>
    <p:sldId id="445" r:id="rId34"/>
    <p:sldId id="446" r:id="rId35"/>
    <p:sldId id="451" r:id="rId36"/>
    <p:sldId id="452" r:id="rId37"/>
    <p:sldId id="489" r:id="rId38"/>
    <p:sldId id="453" r:id="rId39"/>
    <p:sldId id="458" r:id="rId40"/>
    <p:sldId id="459" r:id="rId41"/>
    <p:sldId id="492" r:id="rId42"/>
    <p:sldId id="488" r:id="rId43"/>
    <p:sldId id="461" r:id="rId44"/>
    <p:sldId id="462" r:id="rId45"/>
    <p:sldId id="495" r:id="rId46"/>
    <p:sldId id="427" r:id="rId47"/>
  </p:sldIdLst>
  <p:sldSz cx="12192000" cy="6858000"/>
  <p:notesSz cx="9926638" cy="679767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8886"/>
    <a:srgbClr val="BFBFBF"/>
    <a:srgbClr val="1E5E9B"/>
    <a:srgbClr val="FFFFFF"/>
    <a:srgbClr val="A6A6A6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91160" autoAdjust="0"/>
  </p:normalViewPr>
  <p:slideViewPr>
    <p:cSldViewPr snapToGrid="0">
      <p:cViewPr varScale="1">
        <p:scale>
          <a:sx n="64" d="100"/>
          <a:sy n="64" d="100"/>
        </p:scale>
        <p:origin x="7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FC680-DB07-4251-BEFC-2BB5C95BA6AC}" type="datetimeFigureOut">
              <a:rPr lang="cs-CZ" smtClean="0"/>
              <a:t>07.03.2023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5C5A58-8EC2-4296-942E-803877AECDC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6467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72835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67886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3859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7736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589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57601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42026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43002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00196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9795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4069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07480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89542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96721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88918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34043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17385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73182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70401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5917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09547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8392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3811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84275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51909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28385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60465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48627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98049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75320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18297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02889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4840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44689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99791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27252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32397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196328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236401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75159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46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1987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2849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3690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3926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1515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9DF3A1-81A7-47DE-88A5-0635CE12DCA7}" type="slidenum">
              <a:rPr lang="cs-CZ" smtClean="0"/>
              <a:pPr>
                <a:defRPr/>
              </a:pPr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015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AAE295-8DF6-41D2-8ACF-F51FB38BE0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ECEB262-4757-491B-87DD-3710CA46A3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04C002-A3DC-4559-91AA-B6EFB6256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7E4B-68F7-4AAB-9495-1EA670F0E4B8}" type="datetime1">
              <a:rPr lang="cs-CZ" smtClean="0"/>
              <a:t>07.03.2023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1E0B87-D454-496C-A594-6BC131173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2D953B-D184-4147-84D2-58D9D70E8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8193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DD2772-C437-4293-8949-2598AB973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606C5C2-4FF8-41FF-84B9-C4F58FDBB7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39D1D3-3D7C-4727-B0B9-EF14621E0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5FF26-CD29-4620-A526-D68B94B2F350}" type="datetime1">
              <a:rPr lang="cs-CZ" smtClean="0"/>
              <a:t>07.03.2023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5A7976-26EF-467A-80B6-CF1FF04BD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656566-9152-41F1-8AB7-4F9CAFCEF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838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EAA1F29-3091-4309-B02C-989628A098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D320971-0649-4036-81B3-981C88DF73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0561840-53B5-4648-B167-911318CD8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B42CA-16A0-4AA5-B03D-957873BA1D2D}" type="datetime1">
              <a:rPr lang="cs-CZ" smtClean="0"/>
              <a:t>07.03.2023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9159D7-1C5A-487E-A399-68570A13D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831A0F8-6CC0-41BC-B4E1-F592C31B0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1590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D45F75-37FB-40F7-B0BD-6B3F317F6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5A18A0-DFF0-4102-9C85-B1EB320B0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2B9F19A-1D97-4E30-AE7B-4FBC00C92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55FCC-D344-4EED-BE02-642F8D2C174A}" type="datetime1">
              <a:rPr lang="cs-CZ" smtClean="0"/>
              <a:t>07.03.2023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E82282-D8F2-45D5-A0C7-D187BA98D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5525CF-CE1E-4484-B5D4-054921584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7802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3B7047-362E-428A-957A-DC86CC4A5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D807FB7-86ED-4149-8722-7767519EE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EDB1F6-27A4-4AE6-996B-1B4B66F08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32EF8-42A6-4DCA-BCE8-EB37F28A1442}" type="datetime1">
              <a:rPr lang="cs-CZ" smtClean="0"/>
              <a:t>07.03.2023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C0E603B-4E1B-4390-A804-DA20AFBC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23DB7C1-304F-4DE5-B17A-21B248B45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3847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820070-EC82-4053-A574-AA2D458D1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6E2A35-E6A0-4E53-BB79-002C6308F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1BEEAB9-28D3-4A55-8128-E8B3CF01EC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499C17E-5A23-434A-86B4-E8FAA4A20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19A40-EF04-4567-8E4F-230F496FF789}" type="datetime1">
              <a:rPr lang="cs-CZ" smtClean="0"/>
              <a:t>07.03.2023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D66DC22-0F3E-4F47-A10F-B6A5FFD28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A348686-668C-4822-9BD1-50F9836B1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5032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20F35B-7100-4E44-AF52-823C98EDA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EFD9018-C753-4E88-BB5F-0B173F574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0BA2B36-3C16-4621-A4FC-C373175899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FEB603A-FD71-4186-B8C6-35EE504D7E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B051BCE-8580-491E-BD2A-B69870B3DF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9A85BD5-26F7-47AB-B248-0154F8DCF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F5F4-EAE2-4CCE-8449-FFC0A1CD1EE0}" type="datetime1">
              <a:rPr lang="cs-CZ" smtClean="0"/>
              <a:t>07.03.2023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A967EA7-03EC-4A85-8513-902D68A35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5B3FF36-6479-44D1-86DC-91FD42B2A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1779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9BE6C8-E759-4B6C-9A8A-439DDD947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A6DBEEB-D57B-4462-9942-0E10D1225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80DE-841C-45E8-B343-5E06C6822AFC}" type="datetime1">
              <a:rPr lang="cs-CZ" smtClean="0"/>
              <a:t>07.03.2023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4410182-AD9E-4B5A-B6B7-884EA14B2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D605AE6-4175-47EE-AE28-24E4E94A4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4494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DD32643-7AB5-4499-8D3C-8F51083B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FB0B5-DCB0-4F72-A6B2-D48AED7686AB}" type="datetime1">
              <a:rPr lang="cs-CZ" smtClean="0"/>
              <a:t>07.03.2023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54E28B7-E780-4E94-8BCB-8EE61438C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FAAF47B-212F-489D-9F78-9B61717F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2112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C360C8-91B7-4D53-AD14-C254438C9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F4B5B9-DDAC-4D46-9100-833C42F42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170668A-D6B1-437D-B6B7-FAC45C2B0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3331F72-AA8F-41EA-861C-F4EF6870C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CB5DD-1F79-472E-9B14-3BE839B8F2E2}" type="datetime1">
              <a:rPr lang="cs-CZ" smtClean="0"/>
              <a:t>07.03.2023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1CC3EAA-1F7B-414D-85DA-87DC2E947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A900D9E-E011-4FC7-AC5C-715C352B7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276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F16363-A459-44AB-92D7-0E48DDFA2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6A1C04F-B191-4007-8E3A-0A40F1A2C0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03FCC4F-0B63-4A31-BF08-D441B0B362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3756AD5-5DF3-40A8-AEF2-061108A9C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A1F9C-2CC3-4594-AC03-37E493286541}" type="datetime1">
              <a:rPr lang="cs-CZ" smtClean="0"/>
              <a:t>07.03.2023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BAC0741-48C6-4E16-9B23-39C0EEF65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CEC6B28-81AB-487F-A261-4AC585111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3473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C1B6042-03E0-4F4F-9252-E394AA48D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C91E4B4-E215-4A48-AF69-2E7E5117E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47C0C2-28C1-4DF9-AB73-8FDAC0A502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1D3E1-CE04-44FA-AAB3-E2A45D2CFCC8}" type="datetime1">
              <a:rPr lang="cs-CZ" smtClean="0"/>
              <a:t>07.03.2023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F2009A-9E00-4F5E-A3C5-BD2EDD70C4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2F9B79-7D06-4301-804D-208F68B0AE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A41DC-EC49-4302-9BDE-C02D94C7654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037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6" Type="http://schemas.openxmlformats.org/officeDocument/2006/relationships/image" Target="../media/image26.png"/><Relationship Id="rId5" Type="http://schemas.openxmlformats.org/officeDocument/2006/relationships/hyperlink" Target="LKMT_SITUACE_SITE.pdf" TargetMode="Externa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5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Relationship Id="rId5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2.xml"/><Relationship Id="rId5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Relationship Id="rId5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4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5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6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2551112"/>
            <a:ext cx="12188278" cy="175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LRST &amp; LAST, </a:t>
            </a:r>
            <a:b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  <a:b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cs-CZ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cs-CZ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  <a:r>
              <a:rPr lang="en-US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</a:t>
            </a:r>
            <a:r>
              <a:rPr lang="cs-CZ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  <a:p>
            <a:pPr algn="ctr" defTabSz="0"/>
            <a:endParaRPr lang="cs-CZ" sz="54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poslední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zasedání LRST 06.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</a:t>
            </a:r>
            <a:r>
              <a:rPr lang="cs-CZ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GB" sz="2800" b="1" dirty="0">
                <a:solidFill>
                  <a:srgbClr val="BFBFB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28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07. 03 .2023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549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4144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01. 02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Poškození pozemního návěstidla</a:t>
            </a:r>
            <a:endParaRPr lang="cs-CZ" sz="36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>
              <a:spcAft>
                <a:spcPts val="500"/>
              </a:spcAft>
            </a:pP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14:41 LT pracovníky JobAir Technic oznámeno na bezpečnostní dispečink poškození návěstidla na úrovni lakovny a TWY F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Řidič vozidla zaparkoval tak, že návěstidlo bylo na straně řidiče v mrtvém úhlu před kapotou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 ukončení práce nasedl do auta, neuvědomil si, že před autem je návěstidlo, a poté se rozjel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Prohlídku prostoru před výjezdem neprovedl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s </a:t>
            </a:r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fy. JAT</a:t>
            </a:r>
            <a:endParaRPr lang="cs-CZ" sz="26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A22AED9-4E8F-1176-9415-A6B323BABE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5479" y="4745919"/>
            <a:ext cx="2465584" cy="18491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248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4929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Klimatické podmínky – silný vítr</a:t>
            </a:r>
            <a:endParaRPr lang="cs-CZ" sz="36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>
              <a:spcAft>
                <a:spcPts val="500"/>
              </a:spcAft>
            </a:pP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Během noční směny 4. února 2023 se kvůli silnému větru stalo následující: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Převrácené popelnice a rozlétaný odpad po celé jižní stojánce u ACO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Vyvrácené ploty za ACO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Větrem strhnutý FOD koš na ACO stanu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Vytržené vrata od Cargo stanu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Převrácené popelnice u JTS ( + kusy z hromady palet byly větrem přitlačeny na plot)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Na APN C poletovaly krytky z letadla </a:t>
            </a:r>
            <a:r>
              <a:rPr lang="pl-PL" sz="2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předáno </a:t>
            </a: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marshallovi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252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Klimatické podmínky – silný vítr</a:t>
            </a: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AB199D1-B775-9361-D2C0-DBF336CF1F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448" y="2275226"/>
            <a:ext cx="5715000" cy="42862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795F8B9-CEEB-5AA9-7021-2E83E5EA55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1542" y="2275226"/>
            <a:ext cx="5715000" cy="4286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661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Anonymní hrozba (1.)</a:t>
            </a:r>
          </a:p>
          <a:p>
            <a:pPr algn="ctr" defTabSz="0">
              <a:spcAft>
                <a:spcPts val="500"/>
              </a:spcAft>
            </a:pP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E-mailem nahlášena výbušnina na letišti (Stan ACO) a v letadle (odlet USAR TEAMu do Turecka)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Provedena prohlídka letištních vnějších a vnitřních prostor a nádraží ČD.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Hlášeno na UZPLN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Řešeno v koordinaci s PČR</a:t>
            </a:r>
            <a:endParaRPr lang="cs-CZ" sz="2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009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4673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09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Závada technického zařízení ATM (1.)</a:t>
            </a:r>
          </a:p>
          <a:p>
            <a:pPr algn="ctr" defTabSz="0">
              <a:spcAft>
                <a:spcPts val="500"/>
              </a:spcAft>
            </a:pP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ACFT bylo ACC povoleno přiblížení ILS RWY 22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 přechodu na freq TWR pilot oznamuje, že nemá indikaci GP, je usazen jen v LOC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Později na finále oznamuje, že už má indikaci GP, ale nemá identifikaci ILS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 přistání oznamuje, že na krátkém finále se vše již jevilo OK a závada byla pravděpodobně na letadle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Žádost na TS o prověření funkčnosti ILS. Vše jevilo normálně. ILS ponechán vprovozu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Řešeno ŘLP </a:t>
            </a:r>
            <a:r>
              <a:rPr lang="cs-CZ" sz="26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s.p</a:t>
            </a:r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cs-CZ" sz="2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932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3472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Zahoření TS 26</a:t>
            </a:r>
          </a:p>
          <a:p>
            <a:pPr algn="ctr" defTabSz="0">
              <a:spcAft>
                <a:spcPts val="500"/>
              </a:spcAft>
            </a:pP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Reakce kouřového hlásiče na DA TS 26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Nejednalo se o požár, ale zadýmilo se z kabeláže agregátu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TS 26 nenají strategická zařízení (SSZ)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Řešení s fa. Caterpillar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 mimo provoz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řešení</a:t>
            </a:r>
            <a:endParaRPr lang="cs-CZ" sz="2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832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Zahoření TS 26</a:t>
            </a: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6F79EFE-B048-F8FB-CF9E-1FF8D05B9D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062" y="3112266"/>
            <a:ext cx="4762500" cy="269557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449C7E2-5DBF-61C3-29F5-FCFB968667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1548" y="2419803"/>
            <a:ext cx="6468567" cy="36547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508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Závada technického zařízení ATM (2.)</a:t>
            </a:r>
          </a:p>
          <a:p>
            <a:pPr algn="ctr" defTabSz="0">
              <a:spcAft>
                <a:spcPts val="500"/>
              </a:spcAft>
            </a:pP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 přistání v čase 05:23 a zaparkování ACFT v čase 05:31 pilot oznamuje, že během přiblížení měli "strange interference ot the ILS signal and they couldn’t identified ILS"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Předáno na TS LKMT a na ACC-MT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Vzhledem k informaci od TS, že zařízení ILS se jeví být v pořádku, bylo rozhodnuto nevyřadit toto zařízení z provozu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Řešeno ŘLP </a:t>
            </a:r>
            <a:r>
              <a:rPr lang="cs-CZ" sz="26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s.p</a:t>
            </a:r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cs-CZ" sz="2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078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3744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Laser (1.)</a:t>
            </a:r>
          </a:p>
          <a:p>
            <a:pPr algn="ctr" defTabSz="0">
              <a:spcAft>
                <a:spcPts val="500"/>
              </a:spcAft>
            </a:pP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Pilot letu QAB25B během ILS přiblížení RWY22 oznámil, že byla posádka oslněna laserem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Jako lokalitu označili pravděpodobně vlakové nádraží Ostrava-Svinov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Laser měl zelenou barvu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dotaz ACTO posádka odpověděla, že jsou schopni pokračovat v přiblížení a jsou bez následků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Řešeno ŘLP </a:t>
            </a:r>
            <a:r>
              <a:rPr lang="cs-CZ" sz="26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s.p</a:t>
            </a:r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a PČR</a:t>
            </a:r>
            <a:endParaRPr lang="cs-CZ" sz="2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445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3488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Podnět – Plnění vody</a:t>
            </a:r>
          </a:p>
          <a:p>
            <a:pPr algn="ctr" defTabSz="0">
              <a:spcAft>
                <a:spcPts val="500"/>
              </a:spcAft>
            </a:pP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Při plnění vody do letounu A320, F-WXAY se uvolnila trubka plnění, která je součástí letounu a došlo k úniku vody při plnění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 potřeby šetření incidentu, bylo zapotřebí záznamů o Inspekci / Kalibraci vozíku – tlaku pumpy čerpadla, který byl použit při plnění výše zmíněného letounu, aby bylo vyloučeno, že k uvolnění trubky došlo z důvodu použití vyššího tlaku než je specifikováno Airbusem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Řešeno ve spolupráci s JAT</a:t>
            </a:r>
            <a:endParaRPr lang="cs-CZ" sz="2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885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1412875"/>
            <a:ext cx="12188278" cy="50197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pl-PL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  <a:p>
            <a:pPr algn="ctr" defTabSz="0"/>
            <a:r>
              <a:rPr lang="pl-PL" sz="5400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 06. 12. 2022 do 06. 03. 2023</a:t>
            </a:r>
          </a:p>
          <a:p>
            <a:pPr algn="ctr" defTabSz="0"/>
            <a:endParaRPr lang="pl-PL" sz="5400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07. 03. .2023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003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944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Únik oleje</a:t>
            </a:r>
          </a:p>
          <a:p>
            <a:pPr algn="ctr" defTabSz="0">
              <a:spcAft>
                <a:spcPts val="500"/>
              </a:spcAft>
            </a:pP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Místo: prostor před starou věží (BiOL)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Únik oleje 1 m x 1 m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Únik olejové kapaliny z odmontovaného radaru odloženého u staré věže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Životní prostředí nezasaženo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Zásah HZS LKMT</a:t>
            </a:r>
            <a:endParaRPr lang="cs-CZ" sz="2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507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Únik oleje</a:t>
            </a: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55443CB-5533-1D85-F346-F67FBD8D1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7543" y="2018394"/>
            <a:ext cx="3547281" cy="47020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785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3472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FOD</a:t>
            </a:r>
          </a:p>
          <a:p>
            <a:pPr algn="ctr" defTabSz="0">
              <a:spcAft>
                <a:spcPts val="500"/>
              </a:spcAft>
            </a:pP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Místo: Čerpací stanice TwinTrans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Safety podnět ze strany fy. BGS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Riziko FOD na čerpací stanici Avgas (TwinTrans)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Odpadky vznikly v rámci akce Nato Days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Uklizeno pracovníky fy BGS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fy BGS</a:t>
            </a:r>
            <a:endParaRPr lang="cs-CZ" sz="2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309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FOD</a:t>
            </a: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4EFF16B-1D15-C49A-5C56-F89F9E818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3490" y="2208358"/>
            <a:ext cx="5715000" cy="42862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986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3344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Anonymní hrozba (2.)</a:t>
            </a:r>
          </a:p>
          <a:p>
            <a:pPr algn="ctr" defTabSz="0">
              <a:spcAft>
                <a:spcPts val="500"/>
              </a:spcAft>
            </a:pP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Informace od bezpečnostního dispečinku Letiště Ostrava o anonymní hrozbě umístění nástražného výbušného systému (NVS) na letišti Ostrava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10:55 LT byla hrozba ze strany bezpečnostního dispečinku odvolána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Hlášeno na UZPLN</a:t>
            </a:r>
          </a:p>
          <a:p>
            <a:pPr defTabSz="0">
              <a:spcAft>
                <a:spcPts val="1000"/>
              </a:spcAft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Řešeno v koordinaci s PČR</a:t>
            </a:r>
            <a:endParaRPr lang="cs-CZ" sz="2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045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695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3600" b="1" dirty="0" err="1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WildLife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(1.)</a:t>
            </a: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Pilot letadla po přistání oznámil možný střet se zajícem v oblasti TDY RWY 22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Zabité zvíře bylo nalezeno a odstraněno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Pilot nenalezl poškození letadla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Hlášeno na UZPLN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Řešeno v koordinaci s </a:t>
            </a:r>
            <a:r>
              <a:rPr lang="cs-CZ" sz="26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  <a:endParaRPr lang="cs-CZ" sz="26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9F2AC24-E6E2-624D-3F87-FE9FBD5A35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2295" y="3687581"/>
            <a:ext cx="7899635" cy="25280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553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Vyhodnocení r. 2022</a:t>
            </a:r>
          </a:p>
          <a:p>
            <a:pPr algn="ctr" defTabSz="0">
              <a:spcAft>
                <a:spcPts val="500"/>
              </a:spcAft>
            </a:pP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2x potvrzený střet (16. 06. a 14. 06.)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Počet pohybů na letišti Ostrava Mošnov za rok 2022 – celkem 20 949 pohybů </a:t>
            </a:r>
            <a:r>
              <a:rPr 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0,95 střetů na 10 000 pohybů letadel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Vyhodnocení osevních plánů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Pravidla pro sečení trávy v platnosti i prok 2023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Jmenování instruktorů výcviku - BiOL</a:t>
            </a:r>
          </a:p>
          <a:p>
            <a:pPr defTabSz="0">
              <a:spcAft>
                <a:spcPts val="1000"/>
              </a:spcAft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  <a:endParaRPr lang="cs-CZ" sz="3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3BCFAFA-A3CB-DEC1-7C51-3F3B064CE2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9212" y="3871954"/>
            <a:ext cx="3967525" cy="23830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919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07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Setkání osob odpovědných za SMS</a:t>
            </a: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SMS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F4BE35A-7F12-0D25-4441-6868AE8FBC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1090" y="2143594"/>
            <a:ext cx="7921678" cy="44559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95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Výcvik RWY Safety</a:t>
            </a:r>
          </a:p>
          <a:p>
            <a:pPr algn="ctr" defTabSz="0">
              <a:spcAft>
                <a:spcPts val="500"/>
              </a:spcAft>
            </a:pP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Dle AIC C25/16 čl. 5.6.1.11 doporučení provádět jednou ročně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Podklady na Safety Portal letiště (PPT, Test)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SMS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8EF8118-133B-21DB-6486-A2345803D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119" y="3455539"/>
            <a:ext cx="9536800" cy="32782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659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 místa – Safety Boxy</a:t>
            </a: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SMS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9960E51-F52A-B70D-71C0-93E884512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25" y="2620717"/>
            <a:ext cx="6064475" cy="341126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6DB92DD-7712-CAB8-D130-8CFB120D97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5960" y="2657474"/>
            <a:ext cx="5990254" cy="3374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499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442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1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2022 Náraz letadla taženého tahačem do jiného odstaveného letadla (JAT)</a:t>
            </a:r>
            <a:endParaRPr lang="cs-CZ" sz="36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>
              <a:spcAft>
                <a:spcPts val="500"/>
              </a:spcAft>
            </a:pP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08:27 LOC došlo v uzavřené části F při přetahu B738 společnosti Saudi Gulf ke kolizi s vedle odstaveným dalším B738 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Dotčené registrace VP-CGX a VP-CGY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Došlo k poškození wingletů obou letounů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Bez poškození infrastruktury letiště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Nahlášeno na UZPLN</a:t>
            </a:r>
            <a:endParaRPr lang="pl-PL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E035F27-ACA0-9260-FDF3-8C4F62D5275A}"/>
              </a:ext>
            </a:extLst>
          </p:cNvPr>
          <p:cNvSpPr txBox="1"/>
          <p:nvPr/>
        </p:nvSpPr>
        <p:spPr>
          <a:xfrm>
            <a:off x="14994" y="633389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s </a:t>
            </a:r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fy. </a:t>
            </a:r>
            <a:r>
              <a:rPr lang="pt-BR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JobAir Technic</a:t>
            </a:r>
            <a:endParaRPr lang="cs-CZ" sz="2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911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Auditní činnost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Externí audity 2023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9FE114A-CA8B-05A4-58A8-443D32D09E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6958" y="2167285"/>
            <a:ext cx="7471787" cy="44374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679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Roční zhodnocení RSP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Vyhodnocení RSP za rok 2022 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C267AD0-7767-E6BE-2E3B-5A3B7AA22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668" y="2090696"/>
            <a:ext cx="11511706" cy="44899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460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Hodnocení výkonnosti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Vyhodnocení výkonosti ext. subjektů za r. 2022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6D7CB2DD-2B55-919A-312F-30835B97E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8858" y="2018394"/>
            <a:ext cx="2238453" cy="459669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999A866-C092-CCD5-E560-C78C2A2E22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3700" y="2110934"/>
            <a:ext cx="4486018" cy="46262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757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Propagace Safety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Nádoby na FOD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r>
              <a:rPr 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Umístění nádob na FOD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APN C – u stání handlingové techniky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APN C – u stowingu </a:t>
            </a:r>
            <a:b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APN C – u požárního schodiště</a:t>
            </a:r>
            <a:b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APN S – stan Cargo 1, Vchod – severní část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APN S – stan Cargo 1, Vchod – jižní část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APN S – vstup u DHL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APN S – stan Cargo 2, Vchod – jižní část, směrem k EGT</a:t>
            </a:r>
          </a:p>
          <a:p>
            <a:pPr defTabSz="0">
              <a:spcAft>
                <a:spcPts val="1000"/>
              </a:spcAft>
            </a:pPr>
            <a:r>
              <a:rPr lang="pl-PL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PROSÍME NEVHAZOVAT JINÝ ODPAD NEŽ FOD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14AD7A8-BAD7-B5B2-AC16-389F47512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2672" y="2018394"/>
            <a:ext cx="3517707" cy="40824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554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Koordinační dohody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924961B-F185-8C6C-6845-2DD46758C3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3752" y="951278"/>
            <a:ext cx="5275509" cy="5689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13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 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Rekonstrukce pohybových ploch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rázek 3">
            <a:hlinkClick r:id="rId5" action="ppaction://hlinkfile"/>
            <a:extLst>
              <a:ext uri="{FF2B5EF4-FFF2-40B4-BE49-F238E27FC236}">
                <a16:creationId xmlns:a16="http://schemas.microsoft.com/office/drawing/2014/main" id="{CA1036E2-F5B2-04B6-9C80-17015A22DB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588" y="2200542"/>
            <a:ext cx="11847958" cy="41097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039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75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Cargo terminál JIH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Zahájena realizace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Předpoklad dokonočení stavby 09/2023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82D41A8-9E23-0CC9-A6A4-AD9D6F1DD45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00016" y="3774917"/>
            <a:ext cx="4055532" cy="275776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D16226B-0FEF-B671-2A56-BD464A5190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306" y="3774917"/>
            <a:ext cx="4902686" cy="27577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552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Cargo terminál JIH – slavnostní zahájení stavby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93BC065-6CBF-EA47-912F-ECCAA889E0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7571" y="2158583"/>
            <a:ext cx="6177840" cy="4617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262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Plánovaná výstavba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287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Rozšíření APN S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Připravena dokumentace po realizaci stavby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Vypsáno výběrové řízení na zhotovitele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Realizace začátek r. 2024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FCA63DA-E1CF-3690-B0FF-2661182B7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8469" y="3190187"/>
            <a:ext cx="6021839" cy="33809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36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Ostatní oblasti k projednání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3498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Další informace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Plánované uzavírky pro rok 2023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22. - 23. dubna So - Ne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15. - 16. října  So - Ne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Uzavření RWY04 / 22 pro veškerý provoz na H48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Bude publikováno AIRAC AIP Supplementem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293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1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2022 Náraz letadla taženého tahačem do jiného odstaveného letadla (JAT)</a:t>
            </a: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C754950-7D8C-79B6-0C11-FC53C5A4F2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0668" y="2720808"/>
            <a:ext cx="2857500" cy="3810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B8402B9-231B-43F4-DD83-CEE02E24B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9519" y="2703567"/>
            <a:ext cx="4856188" cy="38444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097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1412875"/>
            <a:ext cx="12188278" cy="50197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pl-PL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</a:p>
          <a:p>
            <a:pPr algn="ctr" defTabSz="0"/>
            <a:r>
              <a:rPr lang="pl-PL" sz="54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Letištní bezpečnostní výbor</a:t>
            </a:r>
          </a:p>
          <a:p>
            <a:pPr algn="ctr" defTabSz="0"/>
            <a:endParaRPr lang="pl-PL" sz="5400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ovéPole 8">
            <a:extLst>
              <a:ext uri="{FF2B5EF4-FFF2-40B4-BE49-F238E27FC236}">
                <a16:creationId xmlns:a16="http://schemas.microsoft.com/office/drawing/2014/main" id="{0C74BA65-47D4-488C-BB0E-8E9912ED6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924" y="6432660"/>
            <a:ext cx="18002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 dirty="0">
                <a:solidFill>
                  <a:srgbClr val="BCBCBE"/>
                </a:solidFill>
                <a:latin typeface="Tahoma" pitchFamily="34" charset="0"/>
                <a:cs typeface="Tahoma" pitchFamily="34" charset="0"/>
              </a:rPr>
              <a:t>www.osr.cz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Voráč,  07. 03. 2023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670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3498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Anonymní hrozby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06. 02. 2023 ACO stan a let USAR Teamu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27. 02. 2023 Obecná hrozba, všechny letiště CŘ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Obdržené výhrůžky prostřednictvím emailu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cs-CZ" alt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Zvýšená pozornost a ostražitost</a:t>
            </a:r>
          </a:p>
          <a:p>
            <a:pPr defTabSz="0">
              <a:spcAft>
                <a:spcPts val="1000"/>
              </a:spcAft>
            </a:pPr>
            <a:endParaRPr lang="pl-PL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288CE8B-7792-D2AE-ECA7-7BB6CADF2B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5472" y="4103111"/>
            <a:ext cx="3547627" cy="17738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200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-15722" y="1412876"/>
            <a:ext cx="12204000" cy="4057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Celoletištní cvičení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Plánové datum: </a:t>
            </a:r>
            <a:r>
              <a:rPr lang="pl-PL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03. 04. 2023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Letecká nehoda (APN Central)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Prověřemí postupů Letištního pohotovostního plánu (LPP)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Zaměření na vytvoření prostor určených k zvládnutí MU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Nebudou povolávány složky IZS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8EF94B8-96C1-ECCC-7E51-0AE0D2B57C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9041" y="4402808"/>
            <a:ext cx="2723248" cy="23828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873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Rekonstrukce třídírny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Záhájení: </a:t>
            </a:r>
            <a:r>
              <a:rPr 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01. 02. 2023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Ukončení: </a:t>
            </a:r>
            <a:r>
              <a:rPr lang="pl-PL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01. 04. 2023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pl-PL" sz="36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C18533F-583E-88DE-F910-F41F928E19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1305" y="2281971"/>
            <a:ext cx="5697098" cy="42585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593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1EFFB932-1911-4E6B-A621-184DC29D4A59}"/>
              </a:ext>
            </a:extLst>
          </p:cNvPr>
          <p:cNvSpPr txBox="1"/>
          <p:nvPr/>
        </p:nvSpPr>
        <p:spPr>
          <a:xfrm>
            <a:off x="8386292" y="6432659"/>
            <a:ext cx="34940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s-CZ"/>
            </a:defPPr>
            <a:lvl1pPr>
              <a:defRPr sz="1200">
                <a:solidFill>
                  <a:srgbClr val="BCBCBE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algn="r"/>
            <a:r>
              <a:rPr lang="cs-CZ" dirty="0"/>
              <a:t>Smolon,  06.12.2022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12876"/>
            <a:ext cx="12204000" cy="2995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Instalace nové detekční techniky</a:t>
            </a:r>
          </a:p>
          <a:p>
            <a:pPr algn="ctr" defTabSz="0"/>
            <a:endParaRPr lang="pl-PL" sz="36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EDS (Explosive Detection System)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Personální skener</a:t>
            </a:r>
          </a:p>
          <a:p>
            <a:pPr algn="ctr" defTabSz="0"/>
            <a:endParaRPr lang="pl-PL" sz="36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E5F362E-25BF-3945-3A59-10A96B1A38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6292" y="2093344"/>
            <a:ext cx="3512813" cy="469941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55D87BC-B642-5151-6263-0DC4FEC2BA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474" y="4077455"/>
            <a:ext cx="2592288" cy="172504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ECF1C85-8DE1-6229-D29A-878DA0743B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236" y="3895329"/>
            <a:ext cx="3619784" cy="20361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257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LBV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262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/>
            <a:r>
              <a:rPr lang="pl-PL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Instalace nové brány č. 15</a:t>
            </a: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Bezpečnostní prvky</a:t>
            </a:r>
          </a:p>
          <a:p>
            <a:pPr marL="457200" indent="-457200" algn="just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Režimová opatření</a:t>
            </a:r>
          </a:p>
          <a:p>
            <a:pPr algn="ctr" defTabSz="0"/>
            <a:endParaRPr lang="pl-PL" sz="36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/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640C7994-B50C-D216-C95A-D94E743679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515" y="3882912"/>
            <a:ext cx="2950233" cy="221267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09A7A88-A9EB-7FD6-0C35-09396D3D71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9046" y="2216598"/>
            <a:ext cx="6063717" cy="4558662"/>
          </a:xfrm>
          <a:prstGeom prst="rect">
            <a:avLst/>
          </a:prstGeom>
        </p:spPr>
      </p:pic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8F441E3C-3B73-C7EA-BA6B-FF2B43FDE88E}"/>
              </a:ext>
            </a:extLst>
          </p:cNvPr>
          <p:cNvCxnSpPr>
            <a:cxnSpLocks/>
          </p:cNvCxnSpPr>
          <p:nvPr/>
        </p:nvCxnSpPr>
        <p:spPr>
          <a:xfrm flipH="1">
            <a:off x="8604354" y="4067578"/>
            <a:ext cx="524656" cy="51941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6759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10" name="Nadpis 9">
            <a:extLst>
              <a:ext uri="{FF2B5EF4-FFF2-40B4-BE49-F238E27FC236}">
                <a16:creationId xmlns:a16="http://schemas.microsoft.com/office/drawing/2014/main" id="{6A0569BA-45A9-4BED-90AF-EB9E2361AAC8}"/>
              </a:ext>
            </a:extLst>
          </p:cNvPr>
          <p:cNvSpPr txBox="1">
            <a:spLocks/>
          </p:cNvSpPr>
          <p:nvPr/>
        </p:nvSpPr>
        <p:spPr>
          <a:xfrm>
            <a:off x="0" y="2551112"/>
            <a:ext cx="12188278" cy="1755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0"/>
            <a:r>
              <a:rPr lang="cs-CZ" sz="40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Děkuji za pozornost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062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3744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1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2022 Únik oleje APN N2</a:t>
            </a:r>
            <a:endParaRPr lang="cs-CZ" sz="36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>
              <a:spcAft>
                <a:spcPts val="500"/>
              </a:spcAft>
            </a:pP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APN Sever 2, před lakovnou (IAC)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Drobný únik hydraulického oleje (1 x 1 m), který byl zlikvidován již před příjezdem jednotky na místo zaměstnanci lakovny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Únik hydraulického oleje z mechanismu řízení příďového kola letounu TC-CPM, který nebyl ihned po příletu patrný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Životní prostředí nezasaženo</a:t>
            </a:r>
            <a:endParaRPr lang="pt-BR" sz="2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1BE108F-3312-09C1-37D9-31396168BD8A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s </a:t>
            </a:r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fy. JAT</a:t>
            </a:r>
            <a:endParaRPr lang="cs-CZ" sz="26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FDBC717-D72C-7C72-9E6C-DE2EC6CAE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4917" y="4542020"/>
            <a:ext cx="6110031" cy="21873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876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4144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1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2022 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Závada na podvozku</a:t>
            </a:r>
          </a:p>
          <a:p>
            <a:pPr algn="ctr" defTabSz="0">
              <a:spcAft>
                <a:spcPts val="500"/>
              </a:spcAft>
            </a:pP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Křížení RWY a TWY B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 letadla OK-ELO, společnosti Elmontex, došlo při pojíždění ke vzletu k problémům s udržením směru pojíždění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 pomocí HZS a zaměstnanců firmy Elmontex bylo letadlo bezpečně přetaženo přes TWY B na stojánku Elmontex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 důvodu blokace provozu letadlem, byla dráha zhruba 10 minut mimo provoz. Po přetažení letadla proběhla kontrola RWY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s </a:t>
            </a:r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fy. Elmontex</a:t>
            </a:r>
            <a:endParaRPr lang="cs-CZ" sz="2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837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1510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1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2022 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Závada na podvozku</a:t>
            </a:r>
            <a:endParaRPr lang="pl-PL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0">
              <a:spcAft>
                <a:spcPts val="1000"/>
              </a:spcAft>
            </a:pPr>
            <a:b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pt-BR" sz="26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C7C56D7-9CDF-D816-84AE-B289FCD200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4008" y="2203554"/>
            <a:ext cx="9194772" cy="44017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748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Defekt</a:t>
            </a:r>
            <a:endParaRPr lang="cs-CZ" sz="36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0">
              <a:spcAft>
                <a:spcPts val="500"/>
              </a:spcAft>
            </a:pPr>
            <a:endParaRPr lang="cs-CZ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12:49 LT nahlášen defekt pneumatiky ULL 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Při provádění letmého přistání a vzletu na RWY 22 došlo k defektu pravého kola hlavního podvozku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Zjištěno na RWY po přistání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Bez zranění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Přivolána asistence HZS, která zajistila bezpečný přetah letadla na APN ELX</a:t>
            </a:r>
          </a:p>
          <a:p>
            <a:pPr marL="457200" indent="-457200" defTabSz="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pl-PL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Provedena kontrola LPP – bez nálezu</a:t>
            </a: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C985318-700A-960A-79D9-72AB3D2D189C}"/>
              </a:ext>
            </a:extLst>
          </p:cNvPr>
          <p:cNvSpPr txBox="1"/>
          <p:nvPr/>
        </p:nvSpPr>
        <p:spPr>
          <a:xfrm>
            <a:off x="14994" y="6348886"/>
            <a:ext cx="121732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Vyřešeno s </a:t>
            </a:r>
            <a:r>
              <a:rPr lang="cs-CZ" sz="2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fy. Elmontex</a:t>
            </a:r>
            <a:endParaRPr lang="cs-CZ" sz="2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381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6847371-C639-B9ED-98EB-DAB1E5E584C2}"/>
              </a:ext>
            </a:extLst>
          </p:cNvPr>
          <p:cNvSpPr txBox="1">
            <a:spLocks noChangeAspect="1"/>
          </p:cNvSpPr>
          <p:nvPr/>
        </p:nvSpPr>
        <p:spPr>
          <a:xfrm>
            <a:off x="0" y="1441218"/>
            <a:ext cx="1220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0">
              <a:spcAft>
                <a:spcPts val="500"/>
              </a:spcAft>
            </a:pP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</a:t>
            </a:r>
            <a:r>
              <a:rPr lang="cs-CZ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da-DK" sz="3600" b="1" dirty="0">
                <a:solidFill>
                  <a:srgbClr val="1E5E9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Defekt</a:t>
            </a:r>
            <a:endParaRPr lang="pl-PL" sz="1200" b="1" dirty="0">
              <a:solidFill>
                <a:srgbClr val="1E5E9B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12192000" cy="908050"/>
          </a:xfrm>
          <a:prstGeom prst="rect">
            <a:avLst/>
          </a:prstGeom>
          <a:solidFill>
            <a:srgbClr val="1E5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Provozní události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981076"/>
            <a:ext cx="12192000" cy="144463"/>
          </a:xfrm>
          <a:prstGeom prst="rect">
            <a:avLst/>
          </a:prstGeom>
          <a:solidFill>
            <a:srgbClr val="BCB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0" y="1125539"/>
            <a:ext cx="12192000" cy="287337"/>
          </a:xfrm>
          <a:prstGeom prst="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06C60E-A988-46E9-9711-61F060570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336" y="72349"/>
            <a:ext cx="2054942" cy="76335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A868E11-7BF7-013D-7A21-80153122A3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6139" y="2116657"/>
            <a:ext cx="9650413" cy="45839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253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92"/>
    </mc:Choice>
    <mc:Fallback xmlns="">
      <p:transition spd="slow" advTm="11792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10389</TotalTime>
  <Words>1644</Words>
  <Application>Microsoft Office PowerPoint</Application>
  <PresentationFormat>Širokoúhlá obrazovka</PresentationFormat>
  <Paragraphs>294</Paragraphs>
  <Slides>46</Slides>
  <Notes>46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2" baseType="lpstr">
      <vt:lpstr>Arial</vt:lpstr>
      <vt:lpstr>Calibri</vt:lpstr>
      <vt:lpstr>Calibri Light</vt:lpstr>
      <vt:lpstr>Tahoma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Návštěva premiéra ČR  15.7.2021</dc:title>
  <dc:creator>Pustějovská Kateřina</dc:creator>
  <cp:lastModifiedBy>Smolon Marek</cp:lastModifiedBy>
  <cp:revision>171</cp:revision>
  <cp:lastPrinted>2021-08-17T10:50:42Z</cp:lastPrinted>
  <dcterms:created xsi:type="dcterms:W3CDTF">2021-07-13T09:26:48Z</dcterms:created>
  <dcterms:modified xsi:type="dcterms:W3CDTF">2023-03-07T07:17:34Z</dcterms:modified>
</cp:coreProperties>
</file>